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DM Sans Italics" charset="1" panose="00000000000000000000"/>
      <p:regular r:id="rId42"/>
    </p:embeddedFont>
    <p:embeddedFont>
      <p:font typeface="Now Bold" charset="1" panose="00000800000000000000"/>
      <p:regular r:id="rId43"/>
    </p:embeddedFont>
    <p:embeddedFont>
      <p:font typeface="Almarai Bold" charset="1" panose="00000000000000000000"/>
      <p:regular r:id="rId47"/>
    </p:embeddedFont>
    <p:embeddedFont>
      <p:font typeface="Almarai" charset="1" panose="00000000000000000000"/>
      <p:regular r:id="rId48"/>
    </p:embeddedFont>
    <p:embeddedFont>
      <p:font typeface="Montserrat Ultra-Bold Italics" charset="1" panose="00000900000000000000"/>
      <p:regular r:id="rId49"/>
    </p:embeddedFont>
    <p:embeddedFont>
      <p:font typeface="Montserrat" charset="1" panose="00000500000000000000"/>
      <p:regular r:id="rId50"/>
    </p:embeddedFont>
    <p:embeddedFont>
      <p:font typeface="Montserrat Bold" charset="1" panose="00000800000000000000"/>
      <p:regular r:id="rId51"/>
    </p:embeddedFont>
    <p:embeddedFont>
      <p:font typeface="League Spartan" charset="1" panose="00000800000000000000"/>
      <p:regular r:id="rId52"/>
    </p:embeddedFont>
    <p:embeddedFont>
      <p:font typeface="Arimo" charset="1" panose="020B0604020202020204"/>
      <p:regular r:id="rId53"/>
    </p:embeddedFont>
    <p:embeddedFont>
      <p:font typeface="DM Sans" charset="1" panose="00000000000000000000"/>
      <p:regular r:id="rId54"/>
    </p:embeddedFont>
    <p:embeddedFont>
      <p:font typeface="DM Sans Bold" charset="1" panose="000000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Which flight santa shouldn't take? (Midterm conclusion)</a:t>
            </a:r>
          </a:p>
          <a:p>
            <a:r>
              <a:rPr lang="en-US"/>
              <a:t/>
            </a:r>
          </a:p>
          <a:p>
            <a:r>
              <a:rPr lang="en-US"/>
              <a:t>JetBlue Airways</a:t>
            </a:r>
          </a:p>
          <a:p>
            <a:r>
              <a:rPr lang="en-US"/>
              <a:t/>
            </a:r>
          </a:p>
          <a:p>
            <a:r>
              <a:rPr lang="en-US"/>
              <a:t>United Air Lines Inc.</a:t>
            </a:r>
          </a:p>
          <a:p>
            <a:r>
              <a:rPr lang="en-US"/>
              <a:t/>
            </a:r>
          </a:p>
          <a:p>
            <a:r>
              <a:rPr lang="en-US"/>
              <a:t>American Eagle Airlines Inc.</a:t>
            </a:r>
          </a:p>
          <a:p>
            <a:r>
              <a:rPr lang="en-US"/>
              <a:t/>
            </a:r>
          </a:p>
          <a:p>
            <a:r>
              <a:rPr lang="en-US"/>
              <a:t>American Airlines Inc.</a:t>
            </a:r>
          </a:p>
          <a:p>
            <a:r>
              <a:rPr lang="en-US"/>
              <a:t/>
            </a:r>
          </a:p>
          <a:p>
            <a:r>
              <a:rPr lang="en-US"/>
              <a:t>US Airways Inc.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.png" Type="http://schemas.openxmlformats.org/officeDocument/2006/relationships/image"/><Relationship Id="rId7" Target="../media/image30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40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9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0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54623" y="671900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6157" t="0" r="-2615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748" y="5156284"/>
            <a:ext cx="7913921" cy="27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 :</a:t>
            </a:r>
          </a:p>
          <a:p>
            <a:pPr algn="l">
              <a:lnSpc>
                <a:spcPts val="3727"/>
              </a:lnSpc>
            </a:pPr>
          </a:p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Hema Puchakayala</a:t>
            </a:r>
          </a:p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Hussain Nathani</a:t>
            </a:r>
          </a:p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Rasika Shrikant Nilatkar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Sayam Palrecha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3748" y="1636603"/>
            <a:ext cx="7461443" cy="286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215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PREDICTING AND ANALYZING U.S. FLIGHT DELAYS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3158" y="2338578"/>
            <a:ext cx="9881684" cy="6919722"/>
          </a:xfrm>
          <a:custGeom>
            <a:avLst/>
            <a:gdLst/>
            <a:ahLst/>
            <a:cxnLst/>
            <a:rect r="r" b="b" t="t" l="l"/>
            <a:pathLst>
              <a:path h="6919722" w="9881684">
                <a:moveTo>
                  <a:pt x="0" y="0"/>
                </a:moveTo>
                <a:lnTo>
                  <a:pt x="9881684" y="0"/>
                </a:lnTo>
                <a:lnTo>
                  <a:pt x="9881684" y="6919722"/>
                </a:lnTo>
                <a:lnTo>
                  <a:pt x="0" y="691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32" t="0" r="-334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1610" y="1019175"/>
            <a:ext cx="902688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1"/>
              </a:lnSpc>
              <a:spcBef>
                <a:spcPct val="0"/>
              </a:spcBef>
            </a:pPr>
            <a:r>
              <a:rPr lang="en-US" b="true" sz="552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CORRELATION 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012911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LINEAR MODELS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2958" y="3148694"/>
            <a:ext cx="4920028" cy="7484343"/>
            <a:chOff x="0" y="0"/>
            <a:chExt cx="1295810" cy="1971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5810" cy="1971185"/>
            </a:xfrm>
            <a:custGeom>
              <a:avLst/>
              <a:gdLst/>
              <a:ahLst/>
              <a:cxnLst/>
              <a:rect r="r" b="b" t="t" l="l"/>
              <a:pathLst>
                <a:path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95810" cy="2037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26104" indent="-313052" lvl="1">
                <a:lnSpc>
                  <a:spcPts val="4059"/>
                </a:lnSpc>
                <a:spcBef>
                  <a:spcPct val="0"/>
                </a:spcBef>
                <a:buAutoNum type="arabicPeriod" startAt="1"/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50541" y="3947151"/>
            <a:ext cx="3984794" cy="51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83986" y="3148694"/>
            <a:ext cx="4920028" cy="8928697"/>
            <a:chOff x="0" y="0"/>
            <a:chExt cx="1295810" cy="2351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10" cy="2351591"/>
            </a:xfrm>
            <a:custGeom>
              <a:avLst/>
              <a:gdLst/>
              <a:ahLst/>
              <a:cxnLst/>
              <a:rect r="r" b="b" t="t" l="l"/>
              <a:pathLst>
                <a:path h="2351591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2351591"/>
                  </a:lnTo>
                  <a:lnTo>
                    <a:pt x="0" y="23515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95810" cy="2399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89628" y="3148694"/>
            <a:ext cx="4920028" cy="8924497"/>
            <a:chOff x="0" y="0"/>
            <a:chExt cx="1295810" cy="23504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5810" cy="2350485"/>
            </a:xfrm>
            <a:custGeom>
              <a:avLst/>
              <a:gdLst/>
              <a:ahLst/>
              <a:cxnLst/>
              <a:rect r="r" b="b" t="t" l="l"/>
              <a:pathLst>
                <a:path h="23504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2350485"/>
                  </a:lnTo>
                  <a:lnTo>
                    <a:pt x="0" y="2350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95810" cy="239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01108" y="4582628"/>
            <a:ext cx="4468528" cy="484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Features:</a:t>
            </a:r>
          </a:p>
          <a:p>
            <a:pPr algn="l" marL="1252208" indent="-417403" lvl="2">
              <a:lnSpc>
                <a:spcPts val="5625"/>
              </a:lnSpc>
              <a:buAutoNum type="alphaL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Departure Delay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R² : 74.5%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All features significant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P-value &lt; 0.05 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F-statistic: 4.39e+05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153910" y="3947151"/>
            <a:ext cx="3984794" cy="51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16818" y="4573103"/>
            <a:ext cx="4468528" cy="556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Features:</a:t>
            </a:r>
          </a:p>
          <a:p>
            <a:pPr algn="l" marL="1252208" indent="-417403" lvl="2">
              <a:lnSpc>
                <a:spcPts val="5625"/>
              </a:lnSpc>
              <a:buAutoNum type="alphaL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Departure Delay</a:t>
            </a:r>
          </a:p>
          <a:p>
            <a:pPr algn="l" marL="1252208" indent="-417403" lvl="2">
              <a:lnSpc>
                <a:spcPts val="5625"/>
              </a:lnSpc>
              <a:buAutoNum type="alphaL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Taxi_Out_min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R² : 80.3%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All features significant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P-value &lt; 0.05 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F-statistic: 2.03e+05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407811" y="3847949"/>
            <a:ext cx="3984794" cy="51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5377" y="4436957"/>
            <a:ext cx="4468528" cy="698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Features:</a:t>
            </a:r>
          </a:p>
          <a:p>
            <a:pPr algn="l" marL="1252208" indent="-417403" lvl="2">
              <a:lnSpc>
                <a:spcPts val="5625"/>
              </a:lnSpc>
              <a:buAutoNum type="alphaL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Departure Delay</a:t>
            </a:r>
          </a:p>
          <a:p>
            <a:pPr algn="l" marL="1252208" indent="-417403" lvl="2">
              <a:lnSpc>
                <a:spcPts val="5625"/>
              </a:lnSpc>
              <a:buAutoNum type="alphaL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Taxi_Out_min</a:t>
            </a:r>
          </a:p>
          <a:p>
            <a:pPr algn="l" marL="1252208" indent="-417403" lvl="2">
              <a:lnSpc>
                <a:spcPts val="5625"/>
              </a:lnSpc>
              <a:buAutoNum type="alphaL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Taxi_In_min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R² : 82.3%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All features significant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P-value &lt; 0.05 </a:t>
            </a:r>
          </a:p>
          <a:p>
            <a:pPr algn="l" marL="626104" indent="-313052" lvl="1">
              <a:lnSpc>
                <a:spcPts val="5625"/>
              </a:lnSpc>
              <a:buAutoNum type="arabicPeriod" startAt="1"/>
            </a:pPr>
            <a:r>
              <a:rPr lang="en-US" sz="2899" spc="17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F-statistic: 7.28e+04</a:t>
            </a:r>
          </a:p>
          <a:p>
            <a:pPr algn="l">
              <a:lnSpc>
                <a:spcPts val="5625"/>
              </a:lnSpc>
            </a:pP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1003" y="1937760"/>
            <a:ext cx="13482527" cy="5444826"/>
            <a:chOff x="0" y="0"/>
            <a:chExt cx="17976703" cy="7259768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50116" y="-137906"/>
              <a:ext cx="691538" cy="991769"/>
              <a:chOff x="0" y="0"/>
              <a:chExt cx="812800" cy="116567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1165678"/>
              </a:xfrm>
              <a:custGeom>
                <a:avLst/>
                <a:gdLst/>
                <a:ahLst/>
                <a:cxnLst/>
                <a:rect r="r" b="b" t="t" l="l"/>
                <a:pathLst>
                  <a:path h="1165678" w="812800">
                    <a:moveTo>
                      <a:pt x="406400" y="0"/>
                    </a:moveTo>
                    <a:lnTo>
                      <a:pt x="812800" y="1165678"/>
                    </a:lnTo>
                    <a:lnTo>
                      <a:pt x="0" y="116567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493583"/>
                <a:ext cx="558800" cy="588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5400000">
              <a:off x="150116" y="2043734"/>
              <a:ext cx="691538" cy="991769"/>
              <a:chOff x="0" y="0"/>
              <a:chExt cx="812800" cy="116567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1165678"/>
              </a:xfrm>
              <a:custGeom>
                <a:avLst/>
                <a:gdLst/>
                <a:ahLst/>
                <a:cxnLst/>
                <a:rect r="r" b="b" t="t" l="l"/>
                <a:pathLst>
                  <a:path h="1165678" w="812800">
                    <a:moveTo>
                      <a:pt x="406400" y="0"/>
                    </a:moveTo>
                    <a:lnTo>
                      <a:pt x="812800" y="1165678"/>
                    </a:lnTo>
                    <a:lnTo>
                      <a:pt x="0" y="116567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493583"/>
                <a:ext cx="558800" cy="588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150116" y="4216258"/>
              <a:ext cx="691538" cy="991769"/>
              <a:chOff x="0" y="0"/>
              <a:chExt cx="812800" cy="11656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1165678"/>
              </a:xfrm>
              <a:custGeom>
                <a:avLst/>
                <a:gdLst/>
                <a:ahLst/>
                <a:cxnLst/>
                <a:rect r="r" b="b" t="t" l="l"/>
                <a:pathLst>
                  <a:path h="1165678" w="812800">
                    <a:moveTo>
                      <a:pt x="406400" y="0"/>
                    </a:moveTo>
                    <a:lnTo>
                      <a:pt x="812800" y="1165678"/>
                    </a:lnTo>
                    <a:lnTo>
                      <a:pt x="0" y="116567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493583"/>
                <a:ext cx="558800" cy="588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150116" y="6418114"/>
              <a:ext cx="691538" cy="991769"/>
              <a:chOff x="0" y="0"/>
              <a:chExt cx="812800" cy="1165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1165678"/>
              </a:xfrm>
              <a:custGeom>
                <a:avLst/>
                <a:gdLst/>
                <a:ahLst/>
                <a:cxnLst/>
                <a:rect r="r" b="b" t="t" l="l"/>
                <a:pathLst>
                  <a:path h="1165678" w="812800">
                    <a:moveTo>
                      <a:pt x="406400" y="0"/>
                    </a:moveTo>
                    <a:lnTo>
                      <a:pt x="812800" y="1165678"/>
                    </a:lnTo>
                    <a:lnTo>
                      <a:pt x="0" y="116567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27000" y="493583"/>
                <a:ext cx="558800" cy="588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764209" y="2127175"/>
              <a:ext cx="11961220" cy="71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3"/>
                </a:lnSpc>
                <a:spcBef>
                  <a:spcPct val="0"/>
                </a:spcBef>
              </a:pPr>
              <a:r>
                <a:rPr lang="en-US" b="true" sz="3168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Air_Time_mins causing multi collinearity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64209" y="-66675"/>
              <a:ext cx="10700373" cy="71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3"/>
                </a:lnSpc>
                <a:spcBef>
                  <a:spcPct val="0"/>
                </a:spcBef>
              </a:pPr>
              <a:r>
                <a:rPr lang="en-US" b="true" sz="3168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VIF values &lt;  10  for the 3 models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60127" y="4287489"/>
              <a:ext cx="16216576" cy="71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3"/>
                </a:lnSpc>
                <a:spcBef>
                  <a:spcPct val="0"/>
                </a:spcBef>
              </a:pPr>
              <a:r>
                <a:rPr lang="en-US" b="true" sz="3168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Estimated_Elapsed_Time_min doesn’t significantly improve R²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64209" y="6489346"/>
              <a:ext cx="13379672" cy="71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3"/>
                </a:lnSpc>
                <a:spcBef>
                  <a:spcPct val="0"/>
                </a:spcBef>
              </a:pPr>
              <a:r>
                <a:rPr lang="en-US" b="true" sz="3168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Model2 and Model3 are good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0032" y="2347643"/>
            <a:ext cx="10432374" cy="6071529"/>
          </a:xfrm>
          <a:custGeom>
            <a:avLst/>
            <a:gdLst/>
            <a:ahLst/>
            <a:cxnLst/>
            <a:rect r="r" b="b" t="t" l="l"/>
            <a:pathLst>
              <a:path h="6071529" w="10432374">
                <a:moveTo>
                  <a:pt x="0" y="0"/>
                </a:moveTo>
                <a:lnTo>
                  <a:pt x="10432374" y="0"/>
                </a:lnTo>
                <a:lnTo>
                  <a:pt x="10432374" y="6071529"/>
                </a:lnTo>
                <a:lnTo>
                  <a:pt x="0" y="6071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30559" y="1019175"/>
            <a:ext cx="902688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31"/>
              </a:lnSpc>
              <a:spcBef>
                <a:spcPct val="0"/>
              </a:spcBef>
            </a:pPr>
            <a:r>
              <a:rPr lang="en-US" b="true" sz="552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ANOVA 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5198" y="3120306"/>
            <a:ext cx="1867358" cy="18673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4370" y="3120306"/>
            <a:ext cx="1867358" cy="18673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410455" y="5362146"/>
            <a:ext cx="47625" cy="2954238"/>
            <a:chOff x="0" y="0"/>
            <a:chExt cx="12543" cy="7780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43" cy="778071"/>
            </a:xfrm>
            <a:custGeom>
              <a:avLst/>
              <a:gdLst/>
              <a:ahLst/>
              <a:cxnLst/>
              <a:rect r="r" b="b" t="t" l="l"/>
              <a:pathLst>
                <a:path h="778071" w="12543">
                  <a:moveTo>
                    <a:pt x="0" y="0"/>
                  </a:moveTo>
                  <a:lnTo>
                    <a:pt x="12543" y="0"/>
                  </a:lnTo>
                  <a:lnTo>
                    <a:pt x="12543" y="778071"/>
                  </a:lnTo>
                  <a:lnTo>
                    <a:pt x="0" y="77807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543" cy="82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49359" y="5362146"/>
            <a:ext cx="47625" cy="2954238"/>
            <a:chOff x="0" y="0"/>
            <a:chExt cx="12543" cy="7780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43" cy="778071"/>
            </a:xfrm>
            <a:custGeom>
              <a:avLst/>
              <a:gdLst/>
              <a:ahLst/>
              <a:cxnLst/>
              <a:rect r="r" b="b" t="t" l="l"/>
              <a:pathLst>
                <a:path h="778071" w="12543">
                  <a:moveTo>
                    <a:pt x="0" y="0"/>
                  </a:moveTo>
                  <a:lnTo>
                    <a:pt x="12543" y="0"/>
                  </a:lnTo>
                  <a:lnTo>
                    <a:pt x="12543" y="778071"/>
                  </a:lnTo>
                  <a:lnTo>
                    <a:pt x="0" y="77807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2543" cy="82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273905" y="3655499"/>
            <a:ext cx="1328288" cy="796973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167523" y="1293637"/>
            <a:ext cx="5952955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MSE &amp; RMSE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14546" y="6033411"/>
            <a:ext cx="5229454" cy="228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Training: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MSE - 95.2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RMSE - 9.76</a:t>
            </a:r>
          </a:p>
          <a:p>
            <a:pPr algn="l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Testing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MSE -  95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RMSE - 9.75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14546" y="5304996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MODEL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06559" y="5304996"/>
            <a:ext cx="4026849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MODEL 3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904733" y="3655499"/>
            <a:ext cx="1328288" cy="796973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9854184" y="6033411"/>
            <a:ext cx="5229454" cy="228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Training: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MSE - 85.6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RMSE - 9.25</a:t>
            </a:r>
          </a:p>
          <a:p>
            <a:pPr algn="l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Testing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MSE -  85.2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RMSE -  9.23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6352" t="0" r="-1635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168131"/>
            <a:ext cx="8547767" cy="499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251" indent="-364126" lvl="1">
              <a:lnSpc>
                <a:spcPts val="8432"/>
              </a:lnSpc>
              <a:buFont typeface="Arial"/>
              <a:buChar char="•"/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Optimize operational efficiency </a:t>
            </a:r>
          </a:p>
          <a:p>
            <a:pPr algn="l" marL="728251" indent="-364126" lvl="1">
              <a:lnSpc>
                <a:spcPts val="8432"/>
              </a:lnSpc>
              <a:buFont typeface="Arial"/>
              <a:buChar char="•"/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Reduce costs </a:t>
            </a:r>
          </a:p>
          <a:p>
            <a:pPr algn="l" marL="728251" indent="-364126" lvl="1">
              <a:lnSpc>
                <a:spcPts val="8432"/>
              </a:lnSpc>
              <a:buFont typeface="Arial"/>
              <a:buChar char="•"/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Improve resource allocation </a:t>
            </a:r>
          </a:p>
          <a:p>
            <a:pPr algn="l" marL="728251" indent="-364126" lvl="1">
              <a:lnSpc>
                <a:spcPts val="8432"/>
              </a:lnSpc>
              <a:buFont typeface="Arial"/>
              <a:buChar char="•"/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Enhance predictive maintenance </a:t>
            </a:r>
          </a:p>
          <a:p>
            <a:pPr algn="l">
              <a:lnSpc>
                <a:spcPts val="465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0539" y="1102584"/>
            <a:ext cx="5735021" cy="99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3"/>
              </a:lnSpc>
            </a:pPr>
            <a:r>
              <a:rPr lang="en-US" b="true" sz="5773" spc="352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62998" y="3910884"/>
            <a:ext cx="654224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SMART Q2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2998" y="5183523"/>
            <a:ext cx="8461089" cy="39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362998" y="5524775"/>
            <a:ext cx="8461089" cy="193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Using logistic regression model to predict flight delays (&gt;15 minutes) for major U.S. carriers during  summer months (June-August) and the correlation it has with the time of the day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039" y="643228"/>
            <a:ext cx="7583118" cy="4682575"/>
          </a:xfrm>
          <a:custGeom>
            <a:avLst/>
            <a:gdLst/>
            <a:ahLst/>
            <a:cxnLst/>
            <a:rect r="r" b="b" t="t" l="l"/>
            <a:pathLst>
              <a:path h="4682575" w="7583118">
                <a:moveTo>
                  <a:pt x="0" y="0"/>
                </a:moveTo>
                <a:lnTo>
                  <a:pt x="7583118" y="0"/>
                </a:lnTo>
                <a:lnTo>
                  <a:pt x="7583118" y="4682575"/>
                </a:lnTo>
                <a:lnTo>
                  <a:pt x="0" y="4682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2735" y="4908116"/>
            <a:ext cx="8177616" cy="5044633"/>
          </a:xfrm>
          <a:custGeom>
            <a:avLst/>
            <a:gdLst/>
            <a:ahLst/>
            <a:cxnLst/>
            <a:rect r="r" b="b" t="t" l="l"/>
            <a:pathLst>
              <a:path h="5044633" w="8177616">
                <a:moveTo>
                  <a:pt x="0" y="0"/>
                </a:moveTo>
                <a:lnTo>
                  <a:pt x="8177617" y="0"/>
                </a:lnTo>
                <a:lnTo>
                  <a:pt x="8177617" y="5044633"/>
                </a:lnTo>
                <a:lnTo>
                  <a:pt x="0" y="5044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039" y="5558998"/>
            <a:ext cx="7122502" cy="4393751"/>
          </a:xfrm>
          <a:custGeom>
            <a:avLst/>
            <a:gdLst/>
            <a:ahLst/>
            <a:cxnLst/>
            <a:rect r="r" b="b" t="t" l="l"/>
            <a:pathLst>
              <a:path h="4393751" w="7122502">
                <a:moveTo>
                  <a:pt x="0" y="0"/>
                </a:moveTo>
                <a:lnTo>
                  <a:pt x="7122502" y="0"/>
                </a:lnTo>
                <a:lnTo>
                  <a:pt x="7122502" y="4393751"/>
                </a:lnTo>
                <a:lnTo>
                  <a:pt x="0" y="4393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640181"/>
            <a:ext cx="7297240" cy="76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RECAP OF THE EDA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788437"/>
            <a:ext cx="8460280" cy="186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Previously, I covered:</a:t>
            </a:r>
          </a:p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Top 3 carriers </a:t>
            </a:r>
          </a:p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Top 10 routes 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Delay patterns by time of the day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982" y="2291646"/>
            <a:ext cx="11479582" cy="6966654"/>
          </a:xfrm>
          <a:custGeom>
            <a:avLst/>
            <a:gdLst/>
            <a:ahLst/>
            <a:cxnLst/>
            <a:rect r="r" b="b" t="t" l="l"/>
            <a:pathLst>
              <a:path h="6966654" w="11479582">
                <a:moveTo>
                  <a:pt x="0" y="0"/>
                </a:moveTo>
                <a:lnTo>
                  <a:pt x="11479582" y="0"/>
                </a:lnTo>
                <a:lnTo>
                  <a:pt x="11479582" y="6966654"/>
                </a:lnTo>
                <a:lnTo>
                  <a:pt x="0" y="6966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5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6434" y="640181"/>
            <a:ext cx="10555131" cy="76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CORRELATION WITH THE DELAY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30173" y="2234496"/>
            <a:ext cx="6067662" cy="373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Pearson correlation to understand the correlation of various numerical features 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helps us to understand the various factor that lead to the delay of a flight</a:t>
            </a:r>
          </a:p>
          <a:p>
            <a:pPr algn="l">
              <a:lnSpc>
                <a:spcPts val="3747"/>
              </a:lnSpc>
            </a:pP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These were next used to create models and run ANNOVA test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875" y="401244"/>
            <a:ext cx="9319503" cy="5754793"/>
          </a:xfrm>
          <a:custGeom>
            <a:avLst/>
            <a:gdLst/>
            <a:ahLst/>
            <a:cxnLst/>
            <a:rect r="r" b="b" t="t" l="l"/>
            <a:pathLst>
              <a:path h="5754793" w="9319503">
                <a:moveTo>
                  <a:pt x="0" y="0"/>
                </a:moveTo>
                <a:lnTo>
                  <a:pt x="9319503" y="0"/>
                </a:lnTo>
                <a:lnTo>
                  <a:pt x="9319503" y="5754793"/>
                </a:lnTo>
                <a:lnTo>
                  <a:pt x="0" y="5754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4877" y="6291548"/>
            <a:ext cx="9823970" cy="3855908"/>
          </a:xfrm>
          <a:custGeom>
            <a:avLst/>
            <a:gdLst/>
            <a:ahLst/>
            <a:cxnLst/>
            <a:rect r="r" b="b" t="t" l="l"/>
            <a:pathLst>
              <a:path h="3855908" w="9823970">
                <a:moveTo>
                  <a:pt x="0" y="0"/>
                </a:moveTo>
                <a:lnTo>
                  <a:pt x="9823971" y="0"/>
                </a:lnTo>
                <a:lnTo>
                  <a:pt x="9823971" y="3855908"/>
                </a:lnTo>
                <a:lnTo>
                  <a:pt x="0" y="385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83032" y="391719"/>
            <a:ext cx="6807388" cy="152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MULTICOLLINEARITY CHECK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83032" y="2318577"/>
            <a:ext cx="6067662" cy="186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VIF table shows no features with high correlation have a vif&gt;5</a:t>
            </a:r>
          </a:p>
          <a:p>
            <a:pPr algn="l">
              <a:lnSpc>
                <a:spcPts val="3747"/>
              </a:lnSpc>
            </a:pP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shows low multicollinearity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875" y="6356525"/>
            <a:ext cx="7522950" cy="139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ANNOVA test showed that after model 1 and model 2 and 3 did not show a very high increase in the performance of the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178298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1931759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140112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34942"/>
            <a:ext cx="5758070" cy="8223358"/>
            <a:chOff x="0" y="0"/>
            <a:chExt cx="4505960" cy="64351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05959" cy="6435162"/>
            </a:xfrm>
            <a:custGeom>
              <a:avLst/>
              <a:gdLst/>
              <a:ahLst/>
              <a:cxnLst/>
              <a:rect r="r" b="b" t="t" l="l"/>
              <a:pathLst>
                <a:path h="6435162" w="4505959">
                  <a:moveTo>
                    <a:pt x="2252980" y="6435162"/>
                  </a:moveTo>
                  <a:cubicBezTo>
                    <a:pt x="1009335" y="6435162"/>
                    <a:pt x="0" y="5426129"/>
                    <a:pt x="0" y="4182856"/>
                  </a:cubicBezTo>
                  <a:lnTo>
                    <a:pt x="0" y="2252307"/>
                  </a:lnTo>
                  <a:cubicBezTo>
                    <a:pt x="0" y="1009033"/>
                    <a:pt x="1009335" y="0"/>
                    <a:pt x="2252980" y="0"/>
                  </a:cubicBezTo>
                  <a:cubicBezTo>
                    <a:pt x="3496625" y="0"/>
                    <a:pt x="4505959" y="1009033"/>
                    <a:pt x="4505959" y="2252307"/>
                  </a:cubicBezTo>
                  <a:lnTo>
                    <a:pt x="4505959" y="4182856"/>
                  </a:lnTo>
                  <a:cubicBezTo>
                    <a:pt x="4505959" y="5426129"/>
                    <a:pt x="3496625" y="6435162"/>
                    <a:pt x="2252980" y="6435162"/>
                  </a:cubicBezTo>
                  <a:close/>
                </a:path>
              </a:pathLst>
            </a:custGeom>
            <a:blipFill>
              <a:blip r:embed="rId5"/>
              <a:stretch>
                <a:fillRect l="-21407" t="0" r="-2140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2237078" y="1883293"/>
            <a:ext cx="2580094" cy="2580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2237078" y="5038458"/>
            <a:ext cx="2488111" cy="248811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8655343" y="1883293"/>
            <a:ext cx="2580094" cy="258009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237078" y="2510582"/>
            <a:ext cx="2685505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00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United Airlines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96258" y="5556709"/>
            <a:ext cx="2569752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00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American Airlines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5343" y="2510582"/>
            <a:ext cx="2682863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JetBlue Airways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8655343" y="4893834"/>
            <a:ext cx="2777358" cy="277735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817023" y="5216479"/>
            <a:ext cx="2453999" cy="207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American Eagle Airlines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10702406" y="7910301"/>
            <a:ext cx="2488111" cy="24881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989943" y="8423668"/>
            <a:ext cx="1913037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U.S </a:t>
            </a:r>
          </a:p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Airways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54045" y="538363"/>
            <a:ext cx="9542979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Which Airline Santa shouldn’t take 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89549"/>
            <a:ext cx="7901625" cy="5646768"/>
          </a:xfrm>
          <a:custGeom>
            <a:avLst/>
            <a:gdLst/>
            <a:ahLst/>
            <a:cxnLst/>
            <a:rect r="r" b="b" t="t" l="l"/>
            <a:pathLst>
              <a:path h="5646768" w="7901625">
                <a:moveTo>
                  <a:pt x="0" y="0"/>
                </a:moveTo>
                <a:lnTo>
                  <a:pt x="7901625" y="0"/>
                </a:lnTo>
                <a:lnTo>
                  <a:pt x="7901625" y="5646768"/>
                </a:lnTo>
                <a:lnTo>
                  <a:pt x="0" y="5646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0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8521" y="640181"/>
            <a:ext cx="11830958" cy="76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WHY USE LOGISTIC REGRESSION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932399"/>
            <a:ext cx="8613670" cy="512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Binary Outcome Prediction: Logistic regression is specifically designed for binary classification</a:t>
            </a:r>
          </a:p>
          <a:p>
            <a:pPr algn="l">
              <a:lnSpc>
                <a:spcPts val="3726"/>
              </a:lnSpc>
            </a:pPr>
          </a:p>
          <a:p>
            <a:pPr algn="l"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Interpretability: The model provides clear interpretable </a:t>
            </a:r>
          </a:p>
          <a:p>
            <a:pPr algn="l">
              <a:lnSpc>
                <a:spcPts val="3726"/>
              </a:lnSpc>
            </a:pPr>
          </a:p>
          <a:p>
            <a:pPr algn="l"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Probability Output: The model provides probability scores for delays rather than just classifications</a:t>
            </a:r>
          </a:p>
          <a:p>
            <a:pPr algn="l">
              <a:lnSpc>
                <a:spcPts val="3726"/>
              </a:lnSpc>
            </a:pPr>
          </a:p>
          <a:p>
            <a:pPr algn="l"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Handles Multiple Features: The model effectively manages multiple input variables </a:t>
            </a:r>
          </a:p>
          <a:p>
            <a:pPr algn="l">
              <a:lnSpc>
                <a:spcPts val="372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274" y="2145049"/>
            <a:ext cx="10727834" cy="6624438"/>
          </a:xfrm>
          <a:custGeom>
            <a:avLst/>
            <a:gdLst/>
            <a:ahLst/>
            <a:cxnLst/>
            <a:rect r="r" b="b" t="t" l="l"/>
            <a:pathLst>
              <a:path h="6624438" w="10727834">
                <a:moveTo>
                  <a:pt x="0" y="0"/>
                </a:moveTo>
                <a:lnTo>
                  <a:pt x="10727834" y="0"/>
                </a:lnTo>
                <a:lnTo>
                  <a:pt x="10727834" y="6624438"/>
                </a:lnTo>
                <a:lnTo>
                  <a:pt x="0" y="6624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419130" y="5457268"/>
          <a:ext cx="6868870" cy="3095625"/>
        </p:xfrm>
        <a:graphic>
          <a:graphicData uri="http://schemas.openxmlformats.org/drawingml/2006/table">
            <a:tbl>
              <a:tblPr/>
              <a:tblGrid>
                <a:gridCol w="2359046"/>
                <a:gridCol w="2519414"/>
                <a:gridCol w="1990410"/>
              </a:tblGrid>
              <a:tr h="103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 b="true">
                          <a:solidFill>
                            <a:srgbClr val="FFFFFF"/>
                          </a:solidFill>
                          <a:latin typeface="Almarai Bold"/>
                          <a:ea typeface="Almarai Bold"/>
                          <a:cs typeface="Almarai Bold"/>
                          <a:sym typeface="Almarai Bold"/>
                        </a:rPr>
                        <a:t>Prediction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 b="true">
                          <a:solidFill>
                            <a:srgbClr val="FFFFFF"/>
                          </a:solidFill>
                          <a:latin typeface="Almarai Bold"/>
                          <a:ea typeface="Almarai Bold"/>
                          <a:cs typeface="Almarai Bold"/>
                          <a:sym typeface="Almarai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 b="true">
                          <a:solidFill>
                            <a:srgbClr val="FFFFFF"/>
                          </a:solidFill>
                          <a:latin typeface="Almarai Bold"/>
                          <a:ea typeface="Almarai Bold"/>
                          <a:cs typeface="Almarai Bold"/>
                          <a:sym typeface="Almarai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>
                          <a:solidFill>
                            <a:srgbClr val="FFFFFF"/>
                          </a:solidFill>
                          <a:latin typeface="Almarai"/>
                          <a:ea typeface="Almarai"/>
                          <a:cs typeface="Almarai"/>
                          <a:sym typeface="Almarai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>
                          <a:solidFill>
                            <a:srgbClr val="FFFFFF"/>
                          </a:solidFill>
                          <a:latin typeface="Almarai"/>
                          <a:ea typeface="Almarai"/>
                          <a:cs typeface="Almarai"/>
                          <a:sym typeface="Almarai"/>
                        </a:rPr>
                        <a:t>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>
                          <a:solidFill>
                            <a:srgbClr val="FFFFFF"/>
                          </a:solidFill>
                          <a:latin typeface="Almarai"/>
                          <a:ea typeface="Almarai"/>
                          <a:cs typeface="Almarai"/>
                          <a:sym typeface="Almarai"/>
                        </a:rPr>
                        <a:t>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>
                          <a:solidFill>
                            <a:srgbClr val="FFFFFF"/>
                          </a:solidFill>
                          <a:latin typeface="Almarai"/>
                          <a:ea typeface="Almarai"/>
                          <a:cs typeface="Almarai"/>
                          <a:sym typeface="Almarai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>
                          <a:solidFill>
                            <a:srgbClr val="FFFFFF"/>
                          </a:solidFill>
                          <a:latin typeface="Almarai"/>
                          <a:ea typeface="Almarai"/>
                          <a:cs typeface="Almarai"/>
                          <a:sym typeface="Almarai"/>
                        </a:rPr>
                        <a:t>3027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r>
                        <a:rPr lang="en-US" sz="2093">
                          <a:solidFill>
                            <a:srgbClr val="FFFFFF"/>
                          </a:solidFill>
                          <a:latin typeface="Almarai"/>
                          <a:ea typeface="Almarai"/>
                          <a:cs typeface="Almarai"/>
                          <a:sym typeface="Almarai"/>
                        </a:rPr>
                        <a:t>24356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969368" y="640181"/>
            <a:ext cx="12349263" cy="76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FINAL RESULTS AND INTERPRETATION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35524" y="2087899"/>
            <a:ext cx="8469805" cy="3263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• Overall Accuracy: 88.15%</a:t>
            </a:r>
          </a:p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• Confidence Interval: (87.76%,88.53%)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Confusion Matrix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5109" t="0" r="-1510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62998" y="3910884"/>
            <a:ext cx="654224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SMART Q3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2998" y="5183523"/>
            <a:ext cx="8461089" cy="39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362998" y="5524775"/>
            <a:ext cx="8461089" cy="193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are the significant factors influencing total flight delays across the top 10 busiest U.S. airports over the observed period, and how do these factors vary by season?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47255" y="159071"/>
            <a:ext cx="5793490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56"/>
              </a:lnSpc>
              <a:spcBef>
                <a:spcPct val="0"/>
              </a:spcBef>
            </a:pPr>
            <a:r>
              <a:rPr lang="en-US" b="true" sz="654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Recap of EDA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527527"/>
            <a:ext cx="5528321" cy="3945839"/>
          </a:xfrm>
          <a:custGeom>
            <a:avLst/>
            <a:gdLst/>
            <a:ahLst/>
            <a:cxnLst/>
            <a:rect r="r" b="b" t="t" l="l"/>
            <a:pathLst>
              <a:path h="3945839" w="5528321">
                <a:moveTo>
                  <a:pt x="0" y="0"/>
                </a:moveTo>
                <a:lnTo>
                  <a:pt x="5528321" y="0"/>
                </a:lnTo>
                <a:lnTo>
                  <a:pt x="5528321" y="3945839"/>
                </a:lnTo>
                <a:lnTo>
                  <a:pt x="0" y="3945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9191"/>
            <a:ext cx="7392304" cy="33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1983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Which are the top airports by delay frequency?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379840" y="6113813"/>
            <a:ext cx="5528321" cy="3945839"/>
          </a:xfrm>
          <a:custGeom>
            <a:avLst/>
            <a:gdLst/>
            <a:ahLst/>
            <a:cxnLst/>
            <a:rect r="r" b="b" t="t" l="l"/>
            <a:pathLst>
              <a:path h="3945839" w="5528321">
                <a:moveTo>
                  <a:pt x="0" y="0"/>
                </a:moveTo>
                <a:lnTo>
                  <a:pt x="5528320" y="0"/>
                </a:lnTo>
                <a:lnTo>
                  <a:pt x="5528320" y="3945839"/>
                </a:lnTo>
                <a:lnTo>
                  <a:pt x="0" y="3945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60765" y="5606716"/>
            <a:ext cx="7392304" cy="33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19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</a:t>
            </a:r>
            <a:r>
              <a:rPr lang="en-US" sz="1983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the most delaying causes at top airports?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730979" y="1527527"/>
            <a:ext cx="5528321" cy="3945839"/>
          </a:xfrm>
          <a:custGeom>
            <a:avLst/>
            <a:gdLst/>
            <a:ahLst/>
            <a:cxnLst/>
            <a:rect r="r" b="b" t="t" l="l"/>
            <a:pathLst>
              <a:path h="3945839" w="5528321">
                <a:moveTo>
                  <a:pt x="0" y="0"/>
                </a:moveTo>
                <a:lnTo>
                  <a:pt x="5528321" y="0"/>
                </a:lnTo>
                <a:lnTo>
                  <a:pt x="5528321" y="3945839"/>
                </a:lnTo>
                <a:lnTo>
                  <a:pt x="0" y="3945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75661" y="1119191"/>
            <a:ext cx="7392304" cy="33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1983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Most delay in which season?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81202" y="5774668"/>
            <a:ext cx="12725596" cy="3483632"/>
          </a:xfrm>
          <a:custGeom>
            <a:avLst/>
            <a:gdLst/>
            <a:ahLst/>
            <a:cxnLst/>
            <a:rect r="r" b="b" t="t" l="l"/>
            <a:pathLst>
              <a:path h="3483632" w="12725596">
                <a:moveTo>
                  <a:pt x="0" y="0"/>
                </a:moveTo>
                <a:lnTo>
                  <a:pt x="12725596" y="0"/>
                </a:lnTo>
                <a:lnTo>
                  <a:pt x="12725596" y="3483632"/>
                </a:lnTo>
                <a:lnTo>
                  <a:pt x="0" y="3483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76200" cap="sq">
            <a:solidFill>
              <a:srgbClr val="145DA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28875" y="2139322"/>
            <a:ext cx="3456238" cy="4114800"/>
          </a:xfrm>
          <a:custGeom>
            <a:avLst/>
            <a:gdLst/>
            <a:ahLst/>
            <a:cxnLst/>
            <a:rect r="r" b="b" t="t" l="l"/>
            <a:pathLst>
              <a:path h="4114800" w="3456238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39218" y="1038225"/>
            <a:ext cx="10009564" cy="141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Welch T-Test: Comparing Delays Between Airports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0503" y="2800790"/>
            <a:ext cx="9708279" cy="244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Result: </a:t>
            </a:r>
          </a:p>
          <a:p>
            <a:pPr algn="ctr">
              <a:lnSpc>
                <a:spcPts val="3281"/>
              </a:lnSpc>
            </a:pPr>
            <a:r>
              <a:rPr lang="en-US" sz="23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</a:t>
            </a:r>
            <a:r>
              <a:rPr lang="en-US" sz="23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Mean delay (ORD): 34.0; Mean delay (DFW): 18.5.</a:t>
            </a:r>
          </a:p>
          <a:p>
            <a:pPr algn="ctr">
              <a:lnSpc>
                <a:spcPts val="3281"/>
              </a:lnSpc>
            </a:pPr>
            <a:r>
              <a:rPr lang="en-US" sz="23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t-value: -57, p-value: &lt; 2e-16 (significant difference).</a:t>
            </a:r>
          </a:p>
          <a:p>
            <a:pPr algn="ctr">
              <a:lnSpc>
                <a:spcPts val="3281"/>
              </a:lnSpc>
            </a:pPr>
          </a:p>
          <a:p>
            <a:pPr algn="ctr">
              <a:lnSpc>
                <a:spcPts val="3281"/>
              </a:lnSpc>
            </a:pPr>
            <a:r>
              <a:rPr lang="en-US" sz="23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 experiences significantly higher delays than DFW. </a:t>
            </a:r>
          </a:p>
          <a:p>
            <a:pPr algn="ctr">
              <a:lnSpc>
                <a:spcPts val="3281"/>
              </a:lnSpc>
            </a:pPr>
            <a:r>
              <a:rPr lang="en-US" sz="23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Similarly significant difference are present between other airports.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3149" y="7064872"/>
            <a:ext cx="12781701" cy="2193428"/>
          </a:xfrm>
          <a:custGeom>
            <a:avLst/>
            <a:gdLst/>
            <a:ahLst/>
            <a:cxnLst/>
            <a:rect r="r" b="b" t="t" l="l"/>
            <a:pathLst>
              <a:path h="2193428" w="12781701">
                <a:moveTo>
                  <a:pt x="0" y="0"/>
                </a:moveTo>
                <a:lnTo>
                  <a:pt x="12781702" y="0"/>
                </a:lnTo>
                <a:lnTo>
                  <a:pt x="12781702" y="2193428"/>
                </a:lnTo>
                <a:lnTo>
                  <a:pt x="0" y="21934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76200" cap="sq">
            <a:solidFill>
              <a:srgbClr val="145DA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980250" y="3929255"/>
            <a:ext cx="8327500" cy="162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Result:</a:t>
            </a: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F-value: 43.9, p-value: &lt; 2e-16 (significant differences).</a:t>
            </a:r>
          </a:p>
          <a:p>
            <a:pPr algn="ctr">
              <a:lnSpc>
                <a:spcPts val="3289"/>
              </a:lnSpc>
            </a:pP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Season significantly impacts delays.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39218" y="1038225"/>
            <a:ext cx="10009564" cy="141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ANOVA: Comparing Delays Across Seasons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986982" y="1741170"/>
            <a:ext cx="3456238" cy="4114800"/>
          </a:xfrm>
          <a:custGeom>
            <a:avLst/>
            <a:gdLst/>
            <a:ahLst/>
            <a:cxnLst/>
            <a:rect r="r" b="b" t="t" l="l"/>
            <a:pathLst>
              <a:path h="4114800" w="3456238">
                <a:moveTo>
                  <a:pt x="3456238" y="0"/>
                </a:moveTo>
                <a:lnTo>
                  <a:pt x="0" y="0"/>
                </a:lnTo>
                <a:lnTo>
                  <a:pt x="0" y="4114800"/>
                </a:lnTo>
                <a:lnTo>
                  <a:pt x="3456238" y="4114800"/>
                </a:lnTo>
                <a:lnTo>
                  <a:pt x="34562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48800" y="5732786"/>
            <a:ext cx="10790400" cy="3530193"/>
          </a:xfrm>
          <a:custGeom>
            <a:avLst/>
            <a:gdLst/>
            <a:ahLst/>
            <a:cxnLst/>
            <a:rect r="r" b="b" t="t" l="l"/>
            <a:pathLst>
              <a:path h="3530193" w="10790400">
                <a:moveTo>
                  <a:pt x="0" y="0"/>
                </a:moveTo>
                <a:lnTo>
                  <a:pt x="10790400" y="0"/>
                </a:lnTo>
                <a:lnTo>
                  <a:pt x="10790400" y="3530193"/>
                </a:lnTo>
                <a:lnTo>
                  <a:pt x="0" y="3530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76200" cap="sq">
            <a:solidFill>
              <a:srgbClr val="145DA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140218" y="2934736"/>
            <a:ext cx="8007564" cy="244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Result:</a:t>
            </a: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Summer vs. Spring: Difference: -1.48, p-value: &lt; 0.001.</a:t>
            </a: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Winter vs. Summer: Difference: 1.36, p-value: &lt; 0.001.</a:t>
            </a: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-&gt; No significant difference between Winter and Spring.</a:t>
            </a:r>
          </a:p>
          <a:p>
            <a:pPr algn="ctr">
              <a:lnSpc>
                <a:spcPts val="3289"/>
              </a:lnSpc>
            </a:pP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Season significantly impacts delays.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39218" y="1038225"/>
            <a:ext cx="10009564" cy="141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2"/>
              </a:lnSpc>
            </a:pPr>
            <a:r>
              <a:rPr lang="en-US" sz="4677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Tukey HSD: </a:t>
            </a:r>
          </a:p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Seasonal Differences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28875" y="2139322"/>
            <a:ext cx="3456238" cy="4114800"/>
          </a:xfrm>
          <a:custGeom>
            <a:avLst/>
            <a:gdLst/>
            <a:ahLst/>
            <a:cxnLst/>
            <a:rect r="r" b="b" t="t" l="l"/>
            <a:pathLst>
              <a:path h="4114800" w="3456238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7503" y="2139322"/>
            <a:ext cx="5946957" cy="4492842"/>
          </a:xfrm>
          <a:custGeom>
            <a:avLst/>
            <a:gdLst/>
            <a:ahLst/>
            <a:cxnLst/>
            <a:rect r="r" b="b" t="t" l="l"/>
            <a:pathLst>
              <a:path h="4492842" w="5946957">
                <a:moveTo>
                  <a:pt x="0" y="0"/>
                </a:moveTo>
                <a:lnTo>
                  <a:pt x="5946958" y="0"/>
                </a:lnTo>
                <a:lnTo>
                  <a:pt x="5946958" y="4492842"/>
                </a:lnTo>
                <a:lnTo>
                  <a:pt x="0" y="4492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139322"/>
            <a:ext cx="7763010" cy="4492842"/>
          </a:xfrm>
          <a:custGeom>
            <a:avLst/>
            <a:gdLst/>
            <a:ahLst/>
            <a:cxnLst/>
            <a:rect r="r" b="b" t="t" l="l"/>
            <a:pathLst>
              <a:path h="4492842" w="7763010">
                <a:moveTo>
                  <a:pt x="0" y="0"/>
                </a:moveTo>
                <a:lnTo>
                  <a:pt x="7763010" y="0"/>
                </a:lnTo>
                <a:lnTo>
                  <a:pt x="7763010" y="4492842"/>
                </a:lnTo>
                <a:lnTo>
                  <a:pt x="0" y="4492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39218" y="1038225"/>
            <a:ext cx="10009564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Linear Regression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8661" y="6984125"/>
            <a:ext cx="7244641" cy="162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Adjusted R-squared: 0.825 (good fit).</a:t>
            </a:r>
          </a:p>
          <a:p>
            <a:pPr algn="ctr">
              <a:lnSpc>
                <a:spcPts val="3289"/>
              </a:lnSpc>
            </a:pP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Significant predictors: ORD (high delays), JFK, LGA (low delays), Summer (fewer delays).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1723" y="6984125"/>
            <a:ext cx="8007564" cy="244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 Evaluation:</a:t>
            </a: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Mean Squared Error (MSE): 3.58e+10.</a:t>
            </a: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-&gt; Root Mean Squared Error (RMSE): 189,221.</a:t>
            </a:r>
          </a:p>
          <a:p>
            <a:pPr algn="ctr">
              <a:lnSpc>
                <a:spcPts val="3289"/>
              </a:lnSpc>
            </a:pPr>
          </a:p>
          <a:p>
            <a:pPr algn="ctr">
              <a:lnSpc>
                <a:spcPts val="3289"/>
              </a:lnSpc>
            </a:pPr>
            <a:r>
              <a:rPr lang="en-US" sz="23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model performs reasonably well in explaining and predicting delays.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3251" t="0" r="-5277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817145"/>
            <a:ext cx="8377425" cy="481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Significant Factors: Late Aircraft, NAS, and Carrier Delays are primary contributors.</a:t>
            </a:r>
          </a:p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Seasonal Variations: Winter sees higher delays, while Summer has fewer delays.</a:t>
            </a:r>
          </a:p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Airport-Specific Insights: ORD and DFW face higher delays, while JFK and LGA are more efficient.</a:t>
            </a:r>
          </a:p>
          <a:p>
            <a:pPr algn="just">
              <a:lnSpc>
                <a:spcPts val="2958"/>
              </a:lnSpc>
            </a:pPr>
          </a:p>
          <a:p>
            <a:pPr algn="just">
              <a:lnSpc>
                <a:spcPts val="2958"/>
              </a:lnSpc>
            </a:pPr>
          </a:p>
          <a:p>
            <a:pPr algn="just">
              <a:lnSpc>
                <a:spcPts val="2958"/>
              </a:lnSpc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Recommendations for Authorities: </a:t>
            </a:r>
          </a:p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Resource allocation in peak Winter season</a:t>
            </a:r>
          </a:p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Seasonal strategies</a:t>
            </a:r>
          </a:p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Infrastructure upgrade</a:t>
            </a:r>
          </a:p>
          <a:p>
            <a:pPr algn="just" marL="462837" indent="-231418" lvl="1">
              <a:lnSpc>
                <a:spcPts val="2958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delay predictions to inform passengers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51587"/>
            <a:ext cx="623517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75452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62998" y="3910884"/>
            <a:ext cx="654224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SMART Q4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2998" y="5183523"/>
            <a:ext cx="8461089" cy="39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362998" y="5524775"/>
            <a:ext cx="8461089" cy="145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Can we predict the probability and duration of flight delays based on the time of day and type of delay, including factors like NAS, Security, and Late Aircraft?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253" y="3029354"/>
            <a:ext cx="911914" cy="911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4817" y="4780087"/>
            <a:ext cx="911914" cy="911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02692" y="6851392"/>
            <a:ext cx="911914" cy="911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543681" y="1640457"/>
            <a:ext cx="4904260" cy="7006086"/>
            <a:chOff x="0" y="0"/>
            <a:chExt cx="4445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44964" t="0" r="-44964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766869" y="1477050"/>
            <a:ext cx="6693302" cy="95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CLEANING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6223" y="3104765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00760" y="4855498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02692" y="6926804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0760" y="3032434"/>
            <a:ext cx="6138901" cy="79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4"/>
              </a:lnSpc>
              <a:spcBef>
                <a:spcPct val="0"/>
              </a:spcBef>
            </a:pPr>
            <a:r>
              <a:rPr lang="en-US" sz="47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Null handling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02692" y="4744786"/>
            <a:ext cx="6138901" cy="79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6"/>
              </a:lnSpc>
              <a:spcBef>
                <a:spcPct val="0"/>
              </a:spcBef>
            </a:pPr>
            <a:r>
              <a:rPr lang="en-US" sz="477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Outliers removed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31714" y="6457110"/>
            <a:ext cx="6138901" cy="162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6"/>
              </a:lnSpc>
              <a:spcBef>
                <a:spcPct val="0"/>
              </a:spcBef>
            </a:pPr>
            <a:r>
              <a:rPr lang="en-US" sz="477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Normal distribution check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06811" y="5858650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31759" y="159071"/>
            <a:ext cx="579349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6"/>
              </a:lnSpc>
              <a:spcBef>
                <a:spcPct val="0"/>
              </a:spcBef>
            </a:pPr>
            <a:r>
              <a:rPr lang="en-US" b="true" sz="654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Recap of 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334" y="3775895"/>
            <a:ext cx="7392304" cy="33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19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Overall Delay Pattern by hour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4125" y="3813615"/>
            <a:ext cx="7392304" cy="33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19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Top Airport Delay Analysis -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7255" y="1731239"/>
            <a:ext cx="7392304" cy="33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198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Types of Delay by hour -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37334" y="4243154"/>
            <a:ext cx="5875400" cy="4543792"/>
          </a:xfrm>
          <a:custGeom>
            <a:avLst/>
            <a:gdLst/>
            <a:ahLst/>
            <a:cxnLst/>
            <a:rect r="r" b="b" t="t" l="l"/>
            <a:pathLst>
              <a:path h="4543792" w="5875400">
                <a:moveTo>
                  <a:pt x="0" y="0"/>
                </a:moveTo>
                <a:lnTo>
                  <a:pt x="5875400" y="0"/>
                </a:lnTo>
                <a:lnTo>
                  <a:pt x="5875400" y="4543792"/>
                </a:lnTo>
                <a:lnTo>
                  <a:pt x="0" y="454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1" t="-2834" r="-1095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02650" y="2185855"/>
            <a:ext cx="5904823" cy="4288378"/>
          </a:xfrm>
          <a:custGeom>
            <a:avLst/>
            <a:gdLst/>
            <a:ahLst/>
            <a:cxnLst/>
            <a:rect r="r" b="b" t="t" l="l"/>
            <a:pathLst>
              <a:path h="4288378" w="5904823">
                <a:moveTo>
                  <a:pt x="0" y="0"/>
                </a:moveTo>
                <a:lnTo>
                  <a:pt x="5904824" y="0"/>
                </a:lnTo>
                <a:lnTo>
                  <a:pt x="5904824" y="4288377"/>
                </a:lnTo>
                <a:lnTo>
                  <a:pt x="0" y="4288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97390" y="4330044"/>
            <a:ext cx="6090610" cy="4370013"/>
          </a:xfrm>
          <a:custGeom>
            <a:avLst/>
            <a:gdLst/>
            <a:ahLst/>
            <a:cxnLst/>
            <a:rect r="r" b="b" t="t" l="l"/>
            <a:pathLst>
              <a:path h="4370013" w="6090610">
                <a:moveTo>
                  <a:pt x="0" y="0"/>
                </a:moveTo>
                <a:lnTo>
                  <a:pt x="6090610" y="0"/>
                </a:lnTo>
                <a:lnTo>
                  <a:pt x="6090610" y="4370012"/>
                </a:lnTo>
                <a:lnTo>
                  <a:pt x="0" y="437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6908" y="2006407"/>
            <a:ext cx="10531711" cy="3462300"/>
          </a:xfrm>
          <a:custGeom>
            <a:avLst/>
            <a:gdLst/>
            <a:ahLst/>
            <a:cxnLst/>
            <a:rect r="r" b="b" t="t" l="l"/>
            <a:pathLst>
              <a:path h="3462300" w="10531711">
                <a:moveTo>
                  <a:pt x="0" y="0"/>
                </a:moveTo>
                <a:lnTo>
                  <a:pt x="10531711" y="0"/>
                </a:lnTo>
                <a:lnTo>
                  <a:pt x="10531711" y="3462300"/>
                </a:lnTo>
                <a:lnTo>
                  <a:pt x="0" y="3462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41539" y="7445652"/>
            <a:ext cx="11301259" cy="2133113"/>
          </a:xfrm>
          <a:custGeom>
            <a:avLst/>
            <a:gdLst/>
            <a:ahLst/>
            <a:cxnLst/>
            <a:rect r="r" b="b" t="t" l="l"/>
            <a:pathLst>
              <a:path h="2133113" w="11301259">
                <a:moveTo>
                  <a:pt x="0" y="0"/>
                </a:moveTo>
                <a:lnTo>
                  <a:pt x="11301259" y="0"/>
                </a:lnTo>
                <a:lnTo>
                  <a:pt x="11301259" y="2133113"/>
                </a:lnTo>
                <a:lnTo>
                  <a:pt x="0" y="213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6908" y="1168206"/>
            <a:ext cx="10009564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Sample T-Test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7386" y="6519844"/>
            <a:ext cx="10009564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ANOVA Test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914" y="2066886"/>
            <a:ext cx="8251830" cy="3950564"/>
          </a:xfrm>
          <a:custGeom>
            <a:avLst/>
            <a:gdLst/>
            <a:ahLst/>
            <a:cxnLst/>
            <a:rect r="r" b="b" t="t" l="l"/>
            <a:pathLst>
              <a:path h="3950564" w="8251830">
                <a:moveTo>
                  <a:pt x="0" y="0"/>
                </a:moveTo>
                <a:lnTo>
                  <a:pt x="8251830" y="0"/>
                </a:lnTo>
                <a:lnTo>
                  <a:pt x="8251830" y="3950563"/>
                </a:lnTo>
                <a:lnTo>
                  <a:pt x="0" y="3950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94095" y="3556819"/>
            <a:ext cx="8478039" cy="5701481"/>
          </a:xfrm>
          <a:custGeom>
            <a:avLst/>
            <a:gdLst/>
            <a:ahLst/>
            <a:cxnLst/>
            <a:rect r="r" b="b" t="t" l="l"/>
            <a:pathLst>
              <a:path h="5701481" w="8478039">
                <a:moveTo>
                  <a:pt x="0" y="0"/>
                </a:moveTo>
                <a:lnTo>
                  <a:pt x="8478039" y="0"/>
                </a:lnTo>
                <a:lnTo>
                  <a:pt x="8478039" y="5701481"/>
                </a:lnTo>
                <a:lnTo>
                  <a:pt x="0" y="5701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23550" y="1038225"/>
            <a:ext cx="10009564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Tukey HSD 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398034"/>
            <a:ext cx="9961895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Most confidence intervals are far from zero, indicating statistically significant differences between the compared groups.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Night-Morning - significant positive difference.</a:t>
            </a:r>
          </a:p>
          <a:p>
            <a:pPr algn="ctr">
              <a:lnSpc>
                <a:spcPts val="2639"/>
              </a:lnSpc>
            </a:pP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Night-Afternoon -  strong positive difference, suggesting higher delays at Night compared to Afternoon.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6465" y="2318979"/>
            <a:ext cx="8479228" cy="5871866"/>
          </a:xfrm>
          <a:custGeom>
            <a:avLst/>
            <a:gdLst/>
            <a:ahLst/>
            <a:cxnLst/>
            <a:rect r="r" b="b" t="t" l="l"/>
            <a:pathLst>
              <a:path h="5871866" w="8479228">
                <a:moveTo>
                  <a:pt x="0" y="0"/>
                </a:moveTo>
                <a:lnTo>
                  <a:pt x="8479228" y="0"/>
                </a:lnTo>
                <a:lnTo>
                  <a:pt x="8479228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60198" y="2318979"/>
            <a:ext cx="8577682" cy="5854268"/>
          </a:xfrm>
          <a:custGeom>
            <a:avLst/>
            <a:gdLst/>
            <a:ahLst/>
            <a:cxnLst/>
            <a:rect r="r" b="b" t="t" l="l"/>
            <a:pathLst>
              <a:path h="5854268" w="8577682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0992" y="863407"/>
            <a:ext cx="1511595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Logistic Regression for Delay Probability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4478" y="8561084"/>
            <a:ext cx="3259045" cy="58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2"/>
              </a:lnSpc>
              <a:spcBef>
                <a:spcPct val="0"/>
              </a:spcBef>
            </a:pPr>
            <a:r>
              <a:rPr lang="en-US" b="true" sz="383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AUC - 0.728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1386" y="2066886"/>
            <a:ext cx="8565228" cy="5856474"/>
          </a:xfrm>
          <a:custGeom>
            <a:avLst/>
            <a:gdLst/>
            <a:ahLst/>
            <a:cxnLst/>
            <a:rect r="r" b="b" t="t" l="l"/>
            <a:pathLst>
              <a:path h="5856474" w="8565228">
                <a:moveTo>
                  <a:pt x="0" y="0"/>
                </a:moveTo>
                <a:lnTo>
                  <a:pt x="8565228" y="0"/>
                </a:lnTo>
                <a:lnTo>
                  <a:pt x="8565228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67839" y="8264410"/>
            <a:ext cx="5542264" cy="1669785"/>
          </a:xfrm>
          <a:custGeom>
            <a:avLst/>
            <a:gdLst/>
            <a:ahLst/>
            <a:cxnLst/>
            <a:rect r="r" b="b" t="t" l="l"/>
            <a:pathLst>
              <a:path h="1669785" w="5542264">
                <a:moveTo>
                  <a:pt x="0" y="0"/>
                </a:moveTo>
                <a:lnTo>
                  <a:pt x="5542264" y="0"/>
                </a:lnTo>
                <a:lnTo>
                  <a:pt x="5542264" y="1669785"/>
                </a:lnTo>
                <a:lnTo>
                  <a:pt x="0" y="1669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0992" y="863407"/>
            <a:ext cx="1511595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b="true" sz="467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Linear Regression: Predicting Delay Duration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6352" t="0" r="-1635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93369" y="2530081"/>
            <a:ext cx="9096826" cy="44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304" indent="-344652" lvl="1">
              <a:lnSpc>
                <a:spcPts val="4405"/>
              </a:lnSpc>
              <a:buFont typeface="Arial"/>
              <a:buChar char="•"/>
            </a:pPr>
            <a:r>
              <a:rPr lang="en-US" b="true" sz="31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Focus on reducing turnaround times for late-arriving aircraft.</a:t>
            </a:r>
          </a:p>
          <a:p>
            <a:pPr algn="l">
              <a:lnSpc>
                <a:spcPts val="4405"/>
              </a:lnSpc>
            </a:pPr>
          </a:p>
          <a:p>
            <a:pPr algn="l" marL="689304" indent="-344652" lvl="1">
              <a:lnSpc>
                <a:spcPts val="4405"/>
              </a:lnSpc>
              <a:buFont typeface="Arial"/>
              <a:buChar char="•"/>
            </a:pPr>
            <a:r>
              <a:rPr lang="en-US" b="true" sz="31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Manage NAS-related congestion during peak hours.</a:t>
            </a:r>
          </a:p>
          <a:p>
            <a:pPr algn="l">
              <a:lnSpc>
                <a:spcPts val="4405"/>
              </a:lnSpc>
            </a:pPr>
          </a:p>
          <a:p>
            <a:pPr algn="l" marL="689304" indent="-344652" lvl="1">
              <a:lnSpc>
                <a:spcPts val="4405"/>
              </a:lnSpc>
              <a:buFont typeface="Arial"/>
              <a:buChar char="•"/>
            </a:pPr>
            <a:r>
              <a:rPr lang="en-US" b="true" sz="31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Opt for Morning flights.</a:t>
            </a:r>
          </a:p>
          <a:p>
            <a:pPr algn="l">
              <a:lnSpc>
                <a:spcPts val="440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0539" y="1102584"/>
            <a:ext cx="5735021" cy="98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3"/>
              </a:lnSpc>
            </a:pPr>
            <a:r>
              <a:rPr lang="en-US" b="true" sz="5773" spc="35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CONCLUSION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4074" t="0" r="-2407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96472" y="2483921"/>
            <a:ext cx="6499285" cy="543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8"/>
              </a:lnSpc>
            </a:pPr>
            <a:r>
              <a:rPr lang="en-US" sz="7663" spc="467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You!</a:t>
            </a:r>
          </a:p>
          <a:p>
            <a:pPr algn="l" marL="0" indent="0" lvl="0">
              <a:lnSpc>
                <a:spcPts val="10728"/>
              </a:lnSpc>
            </a:pPr>
            <a:r>
              <a:rPr lang="en-US" b="true" sz="7663" spc="4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Let’s all book for vacations!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62998" y="3910884"/>
            <a:ext cx="65422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SMART Q1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2998" y="5183523"/>
            <a:ext cx="8461089" cy="39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362998" y="5524775"/>
            <a:ext cx="8461089" cy="145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For the  for the top 5 most delayed airlines, can we predict the total arrival delay using machine learning models for proper resource allocation and planning.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962" y="0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t="0" r="-2793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9962" y="0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46252" t="0" r="-4625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8907960" y="1339835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085415" y="3221436"/>
            <a:ext cx="279480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~6</a:t>
            </a:r>
            <a:r>
              <a:rPr lang="en-US" b="true" sz="7500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155011"/>
            <a:ext cx="266182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~25</a:t>
            </a:r>
            <a:r>
              <a:rPr lang="en-US" b="true" sz="7500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2818" y="1442660"/>
            <a:ext cx="677648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DELAY REASON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69221" y="3517981"/>
            <a:ext cx="463411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Late aircraft delay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27806" y="5404763"/>
            <a:ext cx="463411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Carrier delay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993336"/>
            <a:ext cx="266182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~15</a:t>
            </a:r>
            <a:r>
              <a:rPr lang="en-US" b="true" sz="7500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27806" y="7243088"/>
            <a:ext cx="463411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NAS delay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9567355" y="-289667"/>
            <a:ext cx="9016226" cy="10780395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2016" t="0" r="-1201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5935366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b="true" sz="8236" i="true" spc="-485">
                <a:solidFill>
                  <a:srgbClr val="F5FFF5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3557" y="3923416"/>
            <a:ext cx="6645528" cy="504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sz="2599" spc="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of the week</a:t>
            </a:r>
          </a:p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sz="2599" spc="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Departure time, Departure delay</a:t>
            </a:r>
          </a:p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sz="2599" spc="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Air travel time</a:t>
            </a:r>
          </a:p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sz="2599" spc="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Distance travelled</a:t>
            </a:r>
          </a:p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sz="2599" spc="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Taxi In and Taxi Out  time</a:t>
            </a:r>
          </a:p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b="true" sz="2599" spc="51">
                <a:solidFill>
                  <a:srgbClr val="D817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Flight information</a:t>
            </a:r>
          </a:p>
          <a:p>
            <a:pPr algn="l" marL="561339" indent="-280669" lvl="1">
              <a:lnSpc>
                <a:spcPts val="5849"/>
              </a:lnSpc>
              <a:buFont typeface="Arial"/>
              <a:buChar char="•"/>
            </a:pPr>
            <a:r>
              <a:rPr lang="en-US" b="true" sz="2599" spc="51">
                <a:solidFill>
                  <a:srgbClr val="D817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Departure and arrival airports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827653" y="1152525"/>
            <a:ext cx="9950789" cy="157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1"/>
              </a:lnSpc>
            </a:pPr>
            <a:r>
              <a:rPr lang="en-US" b="true" sz="6164" i="true" spc="-363">
                <a:solidFill>
                  <a:srgbClr val="FFFBF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FORWARD</a:t>
            </a:r>
          </a:p>
          <a:p>
            <a:pPr algn="l">
              <a:lnSpc>
                <a:spcPts val="6041"/>
              </a:lnSpc>
            </a:pPr>
            <a:r>
              <a:rPr lang="en-US" b="true" sz="6164" i="true" spc="-363">
                <a:solidFill>
                  <a:srgbClr val="FFFBF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FEATURE SELECTION</a:t>
            </a:r>
          </a:p>
        </p:txBody>
      </p:sp>
      <p:sp>
        <p:nvSpPr>
          <p:cNvPr name="AutoShape 4" id="4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53120" y="3021496"/>
            <a:ext cx="8854299" cy="6319756"/>
          </a:xfrm>
          <a:custGeom>
            <a:avLst/>
            <a:gdLst/>
            <a:ahLst/>
            <a:cxnLst/>
            <a:rect r="r" b="b" t="t" l="l"/>
            <a:pathLst>
              <a:path h="6319756" w="8854299">
                <a:moveTo>
                  <a:pt x="0" y="0"/>
                </a:moveTo>
                <a:lnTo>
                  <a:pt x="8854300" y="0"/>
                </a:lnTo>
                <a:lnTo>
                  <a:pt x="8854300" y="6319756"/>
                </a:lnTo>
                <a:lnTo>
                  <a:pt x="0" y="631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6561" y="3521041"/>
            <a:ext cx="6666560" cy="459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629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Estimated_Elapsed_Time_min</a:t>
            </a:r>
          </a:p>
          <a:p>
            <a:pPr algn="l" marL="604518" indent="-302259" lvl="1">
              <a:lnSpc>
                <a:spcPts val="629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Air_Time_min</a:t>
            </a:r>
          </a:p>
          <a:p>
            <a:pPr algn="l" marL="604518" indent="-302259" lvl="1">
              <a:lnSpc>
                <a:spcPts val="629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Departure_Delay_min</a:t>
            </a:r>
          </a:p>
          <a:p>
            <a:pPr algn="l" marL="604518" indent="-302259" lvl="1">
              <a:lnSpc>
                <a:spcPts val="629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Taxi_In_min </a:t>
            </a:r>
          </a:p>
          <a:p>
            <a:pPr algn="l" marL="604518" indent="-302259" lvl="1">
              <a:lnSpc>
                <a:spcPts val="6299"/>
              </a:lnSpc>
              <a:buFont typeface="Arial"/>
              <a:buChar char="•"/>
            </a:pPr>
            <a:r>
              <a:rPr lang="en-US" sz="2799" spc="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Taxi_Out_min</a:t>
            </a:r>
          </a:p>
          <a:p>
            <a:pPr algn="l">
              <a:lnSpc>
                <a:spcPts val="58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2215" y="1028700"/>
            <a:ext cx="6495191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BASE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010637" y="2360111"/>
            <a:ext cx="9248663" cy="6601233"/>
          </a:xfrm>
          <a:custGeom>
            <a:avLst/>
            <a:gdLst/>
            <a:ahLst/>
            <a:cxnLst/>
            <a:rect r="r" b="b" t="t" l="l"/>
            <a:pathLst>
              <a:path h="6601233" w="9248663">
                <a:moveTo>
                  <a:pt x="0" y="0"/>
                </a:moveTo>
                <a:lnTo>
                  <a:pt x="9248663" y="0"/>
                </a:lnTo>
                <a:lnTo>
                  <a:pt x="9248663" y="6601233"/>
                </a:lnTo>
                <a:lnTo>
                  <a:pt x="0" y="6601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4615" y="4443257"/>
            <a:ext cx="6050556" cy="2341552"/>
            <a:chOff x="0" y="0"/>
            <a:chExt cx="8067408" cy="3122070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-81206" y="94365"/>
              <a:ext cx="745345" cy="582933"/>
              <a:chOff x="0" y="0"/>
              <a:chExt cx="812800" cy="6356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35690"/>
              </a:xfrm>
              <a:custGeom>
                <a:avLst/>
                <a:gdLst/>
                <a:ahLst/>
                <a:cxnLst/>
                <a:rect r="r" b="b" t="t" l="l"/>
                <a:pathLst>
                  <a:path h="635690" w="812800">
                    <a:moveTo>
                      <a:pt x="406400" y="0"/>
                    </a:moveTo>
                    <a:lnTo>
                      <a:pt x="812800" y="635690"/>
                    </a:lnTo>
                    <a:lnTo>
                      <a:pt x="0" y="63569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27000" y="247517"/>
                <a:ext cx="558800" cy="342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-81206" y="2445755"/>
              <a:ext cx="745345" cy="582933"/>
              <a:chOff x="0" y="0"/>
              <a:chExt cx="812800" cy="6356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35690"/>
              </a:xfrm>
              <a:custGeom>
                <a:avLst/>
                <a:gdLst/>
                <a:ahLst/>
                <a:cxnLst/>
                <a:rect r="r" b="b" t="t" l="l"/>
                <a:pathLst>
                  <a:path h="635690" w="812800">
                    <a:moveTo>
                      <a:pt x="406400" y="0"/>
                    </a:moveTo>
                    <a:lnTo>
                      <a:pt x="812800" y="635690"/>
                    </a:lnTo>
                    <a:lnTo>
                      <a:pt x="0" y="63569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47517"/>
                <a:ext cx="558800" cy="342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36951" y="2288349"/>
              <a:ext cx="7030458" cy="83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59"/>
                </a:lnSpc>
                <a:spcBef>
                  <a:spcPct val="0"/>
                </a:spcBef>
              </a:pPr>
              <a:r>
                <a:rPr lang="en-US" b="true" sz="3738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Over fitting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36951" y="-76200"/>
              <a:ext cx="6289369" cy="833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59"/>
                </a:lnSpc>
                <a:spcBef>
                  <a:spcPct val="0"/>
                </a:spcBef>
              </a:pPr>
              <a:r>
                <a:rPr lang="en-US" b="true" sz="3738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Multi collinearity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2215" y="1028700"/>
            <a:ext cx="6495191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VIF Values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51682" y="2611566"/>
            <a:ext cx="8644593" cy="6398646"/>
            <a:chOff x="0" y="0"/>
            <a:chExt cx="11526124" cy="8531529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6131" y="4880"/>
              <a:ext cx="623631" cy="635893"/>
              <a:chOff x="0" y="0"/>
              <a:chExt cx="812800" cy="8287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28781"/>
              </a:xfrm>
              <a:custGeom>
                <a:avLst/>
                <a:gdLst/>
                <a:ahLst/>
                <a:cxnLst/>
                <a:rect r="r" b="b" t="t" l="l"/>
                <a:pathLst>
                  <a:path h="828781" w="812800">
                    <a:moveTo>
                      <a:pt x="406400" y="0"/>
                    </a:moveTo>
                    <a:lnTo>
                      <a:pt x="812800" y="828781"/>
                    </a:lnTo>
                    <a:lnTo>
                      <a:pt x="0" y="82878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337166"/>
                <a:ext cx="558800" cy="432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6131" y="1972291"/>
              <a:ext cx="623631" cy="635893"/>
              <a:chOff x="0" y="0"/>
              <a:chExt cx="812800" cy="8287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28781"/>
              </a:xfrm>
              <a:custGeom>
                <a:avLst/>
                <a:gdLst/>
                <a:ahLst/>
                <a:cxnLst/>
                <a:rect r="r" b="b" t="t" l="l"/>
                <a:pathLst>
                  <a:path h="828781" w="812800">
                    <a:moveTo>
                      <a:pt x="406400" y="0"/>
                    </a:moveTo>
                    <a:lnTo>
                      <a:pt x="812800" y="828781"/>
                    </a:lnTo>
                    <a:lnTo>
                      <a:pt x="0" y="82878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337166"/>
                <a:ext cx="558800" cy="432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6131" y="3931481"/>
              <a:ext cx="623631" cy="635893"/>
              <a:chOff x="0" y="0"/>
              <a:chExt cx="812800" cy="8287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28781"/>
              </a:xfrm>
              <a:custGeom>
                <a:avLst/>
                <a:gdLst/>
                <a:ahLst/>
                <a:cxnLst/>
                <a:rect r="r" b="b" t="t" l="l"/>
                <a:pathLst>
                  <a:path h="828781" w="812800">
                    <a:moveTo>
                      <a:pt x="406400" y="0"/>
                    </a:moveTo>
                    <a:lnTo>
                      <a:pt x="812800" y="828781"/>
                    </a:lnTo>
                    <a:lnTo>
                      <a:pt x="0" y="82878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27000" y="337166"/>
                <a:ext cx="558800" cy="432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5400000">
              <a:off x="6131" y="5917123"/>
              <a:ext cx="623631" cy="635893"/>
              <a:chOff x="0" y="0"/>
              <a:chExt cx="812800" cy="8287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28781"/>
              </a:xfrm>
              <a:custGeom>
                <a:avLst/>
                <a:gdLst/>
                <a:ahLst/>
                <a:cxnLst/>
                <a:rect r="r" b="b" t="t" l="l"/>
                <a:pathLst>
                  <a:path h="828781" w="812800">
                    <a:moveTo>
                      <a:pt x="406400" y="0"/>
                    </a:moveTo>
                    <a:lnTo>
                      <a:pt x="812800" y="828781"/>
                    </a:lnTo>
                    <a:lnTo>
                      <a:pt x="0" y="82878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37166"/>
                <a:ext cx="558800" cy="432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5400000">
              <a:off x="6131" y="7901767"/>
              <a:ext cx="623631" cy="635893"/>
              <a:chOff x="0" y="0"/>
              <a:chExt cx="812800" cy="8287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28781"/>
              </a:xfrm>
              <a:custGeom>
                <a:avLst/>
                <a:gdLst/>
                <a:ahLst/>
                <a:cxnLst/>
                <a:rect r="r" b="b" t="t" l="l"/>
                <a:pathLst>
                  <a:path h="828781" w="812800">
                    <a:moveTo>
                      <a:pt x="406400" y="0"/>
                    </a:moveTo>
                    <a:lnTo>
                      <a:pt x="812800" y="828781"/>
                    </a:lnTo>
                    <a:lnTo>
                      <a:pt x="0" y="82878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37166"/>
                <a:ext cx="558800" cy="432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131158" y="1921272"/>
              <a:ext cx="7669177" cy="64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b="true" sz="2857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DEPARTURE_DELAY_MIN (1.23)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31158" y="-57150"/>
              <a:ext cx="6860760" cy="647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b="true" sz="2857" u="sng">
                  <a:solidFill>
                    <a:srgbClr val="FF9696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AIR_TIME_MIN </a:t>
              </a:r>
              <a:r>
                <a:rPr lang="en-US" b="true" sz="2857" u="sng">
                  <a:solidFill>
                    <a:srgbClr val="D81717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 </a:t>
              </a:r>
              <a:r>
                <a:rPr lang="en-US" sz="2857">
                  <a:solidFill>
                    <a:srgbClr val="FFFBFB"/>
                  </a:solidFill>
                  <a:latin typeface="Almarai"/>
                  <a:ea typeface="Almarai"/>
                  <a:cs typeface="Almarai"/>
                  <a:sym typeface="Almarai"/>
                </a:rPr>
                <a:t>(67)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28541" y="3869451"/>
              <a:ext cx="10397584" cy="647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b="true" sz="2857" u="sng">
                  <a:solidFill>
                    <a:srgbClr val="FF9696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ESTIMATED_ELAPSED_TIME_MIN </a:t>
              </a:r>
              <a:r>
                <a:rPr lang="en-US" b="true" sz="2857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(67.8)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31158" y="5855093"/>
              <a:ext cx="8578646" cy="64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b="true" sz="2857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TAXI_IN_MIN (1.06)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31158" y="7806377"/>
              <a:ext cx="6153395" cy="64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b="true" sz="2857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TAXI_OUT_MIN (1.22)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DAGY0kb89Xw</dc:identifier>
  <dcterms:modified xsi:type="dcterms:W3CDTF">2011-08-01T06:04:30Z</dcterms:modified>
  <cp:revision>1</cp:revision>
  <dc:title>DATS6101 Final Project</dc:title>
</cp:coreProperties>
</file>